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2" r:id="rId2"/>
    <p:sldId id="261" r:id="rId3"/>
    <p:sldId id="257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11AED-24B1-4F5E-A38C-5454244D988B}" type="datetimeFigureOut">
              <a:rPr lang="sk-SK" smtClean="0"/>
              <a:t>4. 10. 2012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0C210-5DBA-440B-ADE2-528449298B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9464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C96A9-D94B-4E2A-B2F1-CF9AC04111E4}" type="slidenum">
              <a:rPr lang="sk-SK"/>
              <a:pPr eaLnBrk="1" hangingPunct="1"/>
              <a:t>1</a:t>
            </a:fld>
            <a:endParaRPr lang="sk-SK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http://www.socpoist.sk/tabulka-platenia-poistneho-od-1-januara-2012/924s aktuálne</a:t>
            </a:r>
            <a:r>
              <a:rPr lang="sk-SK" baseline="0" dirty="0" smtClean="0"/>
              <a:t> </a:t>
            </a:r>
            <a:r>
              <a:rPr lang="sk-SK" baseline="0" smtClean="0"/>
              <a:t>vymeriavacie základy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0C210-5DBA-440B-ADE2-528449298BDF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7116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209704-ACA5-4BB1-BB26-323A9F77A287}" type="datetimeFigureOut">
              <a:rPr lang="sk-SK" smtClean="0"/>
              <a:pPr/>
              <a:t>4. 10. 2012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C22800-B94E-4C0B-BD44-678B286399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09704-ACA5-4BB1-BB26-323A9F77A287}" type="datetimeFigureOut">
              <a:rPr lang="sk-SK" smtClean="0"/>
              <a:pPr/>
              <a:t>4. 10. 2012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22800-B94E-4C0B-BD44-678B286399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09704-ACA5-4BB1-BB26-323A9F77A287}" type="datetimeFigureOut">
              <a:rPr lang="sk-SK" smtClean="0"/>
              <a:pPr/>
              <a:t>4. 10. 2012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22800-B94E-4C0B-BD44-678B286399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09704-ACA5-4BB1-BB26-323A9F77A287}" type="datetimeFigureOut">
              <a:rPr lang="sk-SK" smtClean="0"/>
              <a:pPr/>
              <a:t>4. 10. 2012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22800-B94E-4C0B-BD44-678B286399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09704-ACA5-4BB1-BB26-323A9F77A287}" type="datetimeFigureOut">
              <a:rPr lang="sk-SK" smtClean="0"/>
              <a:pPr/>
              <a:t>4. 10. 2012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22800-B94E-4C0B-BD44-678B286399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09704-ACA5-4BB1-BB26-323A9F77A287}" type="datetimeFigureOut">
              <a:rPr lang="sk-SK" smtClean="0"/>
              <a:pPr/>
              <a:t>4. 10. 2012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22800-B94E-4C0B-BD44-678B286399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09704-ACA5-4BB1-BB26-323A9F77A287}" type="datetimeFigureOut">
              <a:rPr lang="sk-SK" smtClean="0"/>
              <a:pPr/>
              <a:t>4. 10. 2012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22800-B94E-4C0B-BD44-678B286399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09704-ACA5-4BB1-BB26-323A9F77A287}" type="datetimeFigureOut">
              <a:rPr lang="sk-SK" smtClean="0"/>
              <a:pPr/>
              <a:t>4. 10. 2012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22800-B94E-4C0B-BD44-678B286399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09704-ACA5-4BB1-BB26-323A9F77A287}" type="datetimeFigureOut">
              <a:rPr lang="sk-SK" smtClean="0"/>
              <a:pPr/>
              <a:t>4. 10. 2012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22800-B94E-4C0B-BD44-678B286399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209704-ACA5-4BB1-BB26-323A9F77A287}" type="datetimeFigureOut">
              <a:rPr lang="sk-SK" smtClean="0"/>
              <a:pPr/>
              <a:t>4. 10. 2012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22800-B94E-4C0B-BD44-678B286399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209704-ACA5-4BB1-BB26-323A9F77A287}" type="datetimeFigureOut">
              <a:rPr lang="sk-SK" smtClean="0"/>
              <a:pPr/>
              <a:t>4. 10. 2012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C22800-B94E-4C0B-BD44-678B286399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209704-ACA5-4BB1-BB26-323A9F77A287}" type="datetimeFigureOut">
              <a:rPr lang="sk-SK" smtClean="0"/>
              <a:pPr/>
              <a:t>4. 10. 2012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C22800-B94E-4C0B-BD44-678B286399C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Sch&#233;ma%20v&#253;po&#269;tu%20&#250;&#269;tovania%20a.docx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Pr&#237;klad.docx" TargetMode="External"/><Relationship Id="rId2" Type="http://schemas.openxmlformats.org/officeDocument/2006/relationships/hyperlink" Target="Mzdov&#253;%20list.xl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video&#353;kolenie%20poistn&#233;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1484784"/>
            <a:ext cx="7772400" cy="2376264"/>
          </a:xfrm>
        </p:spPr>
        <p:txBody>
          <a:bodyPr>
            <a:normAutofit/>
          </a:bodyPr>
          <a:lstStyle/>
          <a:p>
            <a:pPr algn="l"/>
            <a:r>
              <a:rPr lang="sk-SK" sz="3200" i="1" dirty="0" smtClean="0">
                <a:solidFill>
                  <a:schemeClr val="bg2">
                    <a:lumMod val="50000"/>
                  </a:schemeClr>
                </a:solidFill>
                <a:latin typeface="Broadway" pitchFamily="82" charset="0"/>
              </a:rPr>
              <a:t>Zúčtovacie vzťahy voči zamestnancom</a:t>
            </a:r>
            <a:br>
              <a:rPr lang="sk-SK" sz="3200" i="1" dirty="0" smtClean="0">
                <a:solidFill>
                  <a:schemeClr val="bg2">
                    <a:lumMod val="50000"/>
                  </a:schemeClr>
                </a:solidFill>
                <a:latin typeface="Broadway" pitchFamily="82" charset="0"/>
              </a:rPr>
            </a:br>
            <a:endParaRPr lang="sk-SK" sz="3200" b="1" dirty="0" smtClean="0">
              <a:solidFill>
                <a:schemeClr val="bg2">
                  <a:lumMod val="50000"/>
                </a:schemeClr>
              </a:solidFill>
              <a:latin typeface="Broadway" pitchFamily="82" charset="0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284538"/>
            <a:ext cx="8135938" cy="3240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sk-SK" sz="2800" b="1" dirty="0" smtClean="0"/>
          </a:p>
          <a:p>
            <a:r>
              <a:rPr lang="sk-SK" sz="2800" dirty="0" smtClean="0"/>
              <a:t>Hrubá mzda, mzdové náklady</a:t>
            </a:r>
          </a:p>
          <a:p>
            <a:pPr eaLnBrk="1" hangingPunct="1">
              <a:lnSpc>
                <a:spcPct val="80000"/>
              </a:lnSpc>
            </a:pPr>
            <a:endParaRPr lang="sk-SK" sz="2800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sk-SK" sz="700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sk-SK" sz="700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sk-SK" sz="700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sk-SK" sz="700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sk-SK" sz="700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sk-SK" sz="700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sk-SK" sz="700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sk-SK" sz="700" u="sng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sk-SK" sz="1200" b="1" dirty="0" smtClean="0"/>
              <a:t>  ITMS kód projektu 26110130344</a:t>
            </a:r>
            <a:r>
              <a:rPr lang="sk-SK" sz="1200" b="1" u="sng" dirty="0" smtClean="0"/>
              <a:t/>
            </a:r>
            <a:br>
              <a:rPr lang="sk-SK" sz="1200" b="1" u="sng" dirty="0" smtClean="0"/>
            </a:br>
            <a:r>
              <a:rPr lang="sk-SK" sz="1200" b="1" dirty="0" smtClean="0"/>
              <a:t>„Učíme inovatívne, kreatívne a hravo – učíme pre život a prax“</a:t>
            </a:r>
            <a:r>
              <a:rPr lang="sk-SK" sz="1200" b="1" u="sng" dirty="0" smtClean="0"/>
              <a:t/>
            </a:r>
            <a:br>
              <a:rPr lang="sk-SK" sz="1200" b="1" u="sng" dirty="0" smtClean="0"/>
            </a:br>
            <a:r>
              <a:rPr lang="sk-SK" sz="1200" b="1" u="sng" dirty="0" smtClean="0"/>
              <a:t>„Moderné vzdelávanie pre vedomostnú spoločnosť / Projekt je spolufinancovaný zo zdrojov EÚ“</a:t>
            </a:r>
          </a:p>
          <a:p>
            <a:pPr eaLnBrk="1" hangingPunct="1">
              <a:lnSpc>
                <a:spcPct val="80000"/>
              </a:lnSpc>
            </a:pPr>
            <a:endParaRPr lang="sk-SK" sz="1200" b="1" dirty="0" smtClean="0"/>
          </a:p>
        </p:txBody>
      </p:sp>
      <p:sp>
        <p:nvSpPr>
          <p:cNvPr id="3076" name="AutoShape 7" descr="Z"/>
          <p:cNvSpPr>
            <a:spLocks noChangeAspect="1" noChangeArrowheads="1"/>
          </p:cNvSpPr>
          <p:nvPr/>
        </p:nvSpPr>
        <p:spPr bwMode="auto">
          <a:xfrm>
            <a:off x="3748088" y="2652713"/>
            <a:ext cx="16478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077" name="AutoShape 9" descr="Z"/>
          <p:cNvSpPr>
            <a:spLocks noChangeAspect="1" noChangeArrowheads="1"/>
          </p:cNvSpPr>
          <p:nvPr/>
        </p:nvSpPr>
        <p:spPr bwMode="auto">
          <a:xfrm>
            <a:off x="3748088" y="2652713"/>
            <a:ext cx="16478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k-SK" b="1" i="1" dirty="0" smtClean="0"/>
              <a:t/>
            </a:r>
            <a:br>
              <a:rPr lang="sk-SK" b="1" i="1" dirty="0" smtClean="0"/>
            </a:br>
            <a:endParaRPr lang="sk-SK" dirty="0"/>
          </a:p>
        </p:txBody>
      </p:sp>
      <p:sp>
        <p:nvSpPr>
          <p:cNvPr id="3078" name="AutoShape 11" descr="Z"/>
          <p:cNvSpPr>
            <a:spLocks noChangeAspect="1" noChangeArrowheads="1"/>
          </p:cNvSpPr>
          <p:nvPr/>
        </p:nvSpPr>
        <p:spPr bwMode="auto">
          <a:xfrm>
            <a:off x="3471863" y="2390775"/>
            <a:ext cx="22002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079" name="AutoShape 13" descr="Z"/>
          <p:cNvSpPr>
            <a:spLocks noChangeAspect="1" noChangeArrowheads="1"/>
          </p:cNvSpPr>
          <p:nvPr/>
        </p:nvSpPr>
        <p:spPr bwMode="auto">
          <a:xfrm>
            <a:off x="3471863" y="2390775"/>
            <a:ext cx="22002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080" name="AutoShape 15" descr="Z"/>
          <p:cNvSpPr>
            <a:spLocks noChangeAspect="1" noChangeArrowheads="1"/>
          </p:cNvSpPr>
          <p:nvPr/>
        </p:nvSpPr>
        <p:spPr bwMode="auto">
          <a:xfrm>
            <a:off x="155575" y="46038"/>
            <a:ext cx="22002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3081" name="Picture 19" descr="OP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584325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20" descr="agentura_cmy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04813"/>
            <a:ext cx="45386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21" descr="EU-ESF-VERTICAL-COLOR_es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61925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445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sz="2400" dirty="0" smtClean="0"/>
              <a:t>Na účte 331 – Zamestnanci sa účtujú záväzky z pracovnoprávnych vzťahov zamestnancov, vrátane sociálneho poistenia voči zamestnancom alebo iným fyzickým osobám a ich zúčtovanie, s výnimkou záväzkov voči spoločníkom a členom družstiev zo závislej činnosti.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solidFill>
                  <a:schemeClr val="bg2">
                    <a:lumMod val="50000"/>
                  </a:schemeClr>
                </a:solidFill>
                <a:latin typeface="Broadway" pitchFamily="82" charset="0"/>
              </a:rPr>
              <a:t>Zamestnanci</a:t>
            </a:r>
          </a:p>
        </p:txBody>
      </p:sp>
    </p:spTree>
    <p:extLst>
      <p:ext uri="{BB962C8B-B14F-4D97-AF65-F5344CB8AC3E}">
        <p14:creationId xmlns:p14="http://schemas.microsoft.com/office/powerpoint/2010/main" val="275426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 </a:t>
            </a:r>
          </a:p>
          <a:p>
            <a:r>
              <a:rPr lang="sk-SK" sz="1900" dirty="0">
                <a:latin typeface="Traditional Arabic" pitchFamily="2" charset="-78"/>
                <a:cs typeface="Traditional Arabic" pitchFamily="2" charset="-78"/>
              </a:rPr>
              <a:t>Hrubá mzda zamestnanca – nie je zhodná s pojmom mzdy na pracovnoprávne účely. Predstavuje úhrn príjmov zo závislej činnosti a funkčných pôžitkov. Zahŕňa tarifnú mzdu, odmenu za pracovnú pohotovosť, náhradu mzdy za sviatky a pri prekážkach v práci nárok na náhradu mzdy za dovolenku na zotavenie, mzdové príplatky a ostatné zložky ustanovené v mzdových predpisoch, prípadne v kolektívnych zmluvách v peňažnej i nepeňažnej forme (naturálna mzdy), ktoré sú zúčtované a po zrážkach vyplatené zamestnancovi. Hrubú mzdu zamestnanca účtuje účtovná jednotka na nákladovom účte 521 – Mzdové náklady</a:t>
            </a:r>
            <a:r>
              <a:rPr lang="sk-SK" sz="1900" dirty="0" smtClean="0">
                <a:latin typeface="Traditional Arabic" pitchFamily="2" charset="-78"/>
                <a:cs typeface="Traditional Arabic" pitchFamily="2" charset="-78"/>
              </a:rPr>
              <a:t>.</a:t>
            </a:r>
          </a:p>
          <a:p>
            <a:endParaRPr lang="sk-SK" sz="1900" dirty="0">
              <a:latin typeface="Traditional Arabic" pitchFamily="2" charset="-78"/>
              <a:cs typeface="Traditional Arabic" pitchFamily="2" charset="-78"/>
            </a:endParaRPr>
          </a:p>
          <a:p>
            <a:endParaRPr lang="sk-SK" sz="1900" dirty="0">
              <a:latin typeface="Traditional Arabic" pitchFamily="2" charset="-78"/>
              <a:cs typeface="Traditional Arabic" pitchFamily="2" charset="-78"/>
            </a:endParaRPr>
          </a:p>
          <a:p>
            <a:r>
              <a:rPr lang="sk-SK" sz="1900" dirty="0">
                <a:latin typeface="Traditional Arabic" pitchFamily="2" charset="-78"/>
                <a:cs typeface="Traditional Arabic" pitchFamily="2" charset="-78"/>
              </a:rPr>
              <a:t>Záväzky voči sociálnej a zdravotnej poisťovni účtuje účtovná jednotka na účte </a:t>
            </a:r>
            <a:br>
              <a:rPr lang="sk-SK" sz="1900" dirty="0">
                <a:latin typeface="Traditional Arabic" pitchFamily="2" charset="-78"/>
                <a:cs typeface="Traditional Arabic" pitchFamily="2" charset="-78"/>
              </a:rPr>
            </a:br>
            <a:r>
              <a:rPr lang="sk-SK" sz="1900" dirty="0">
                <a:latin typeface="Traditional Arabic" pitchFamily="2" charset="-78"/>
                <a:cs typeface="Traditional Arabic" pitchFamily="2" charset="-78"/>
              </a:rPr>
              <a:t>336 – Zúčtovanie s orgánmi sociálneho poistenia a zdravotného </a:t>
            </a:r>
            <a:r>
              <a:rPr lang="sk-SK" sz="1900" dirty="0" smtClean="0">
                <a:latin typeface="Traditional Arabic" pitchFamily="2" charset="-78"/>
                <a:cs typeface="Traditional Arabic" pitchFamily="2" charset="-78"/>
              </a:rPr>
              <a:t>poistenia v</a:t>
            </a:r>
            <a:r>
              <a:rPr lang="sk-SK" sz="1900" dirty="0">
                <a:latin typeface="Traditional Arabic" pitchFamily="2" charset="-78"/>
                <a:cs typeface="Traditional Arabic" pitchFamily="2" charset="-78"/>
              </a:rPr>
              <a:t> analytickom členení podľa jednotlivých poisťovní</a:t>
            </a:r>
            <a:r>
              <a:rPr lang="sk-SK" sz="2600" dirty="0"/>
              <a:t>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/>
          </a:bodyPr>
          <a:lstStyle/>
          <a:p>
            <a:r>
              <a:rPr lang="sk-SK" sz="3200" dirty="0">
                <a:solidFill>
                  <a:schemeClr val="bg2">
                    <a:lumMod val="50000"/>
                  </a:schemeClr>
                </a:solidFill>
                <a:latin typeface="Broadway" pitchFamily="82" charset="0"/>
              </a:rPr>
              <a:t>Hrubá mzda </a:t>
            </a:r>
          </a:p>
        </p:txBody>
      </p:sp>
    </p:spTree>
    <p:extLst>
      <p:ext uri="{BB962C8B-B14F-4D97-AF65-F5344CB8AC3E}">
        <p14:creationId xmlns:p14="http://schemas.microsoft.com/office/powerpoint/2010/main" val="419134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905322"/>
              </p:ext>
            </p:extLst>
          </p:nvPr>
        </p:nvGraphicFramePr>
        <p:xfrm>
          <a:off x="611560" y="1844825"/>
          <a:ext cx="7920879" cy="3816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8897"/>
                <a:gridCol w="1649388"/>
                <a:gridCol w="1902768"/>
                <a:gridCol w="1132946"/>
                <a:gridCol w="1596880"/>
              </a:tblGrid>
              <a:tr h="4767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Poistenie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Zamestnanec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Zamestnávateľ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Minimum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Maximum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1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Nemocenské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1,4 %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1,4 %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317,00 €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1116,75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1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Starobné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4 %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1,4 %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317,00 €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2978,00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1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Invalidné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3 %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3 %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317,00 €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2978,00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1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Úrazové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Neplatí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0,8 %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317,00 €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Neobmedzené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1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Garančné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Neplatí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0,25 %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317,00 €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1116,75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1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Nezamestnanosť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1 %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1 %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317,00 €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2978,00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1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Rezervný fond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Neplatí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4,75 %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317,00 €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2978,00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1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Zdravotné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4 %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10 %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317,00 €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2233,50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1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Zdravotné ZPS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2 %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5 %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317,00 €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2233,50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sz="3100" dirty="0">
                <a:solidFill>
                  <a:schemeClr val="bg2">
                    <a:lumMod val="50000"/>
                  </a:schemeClr>
                </a:solidFill>
                <a:latin typeface="Broadway" pitchFamily="82" charset="0"/>
              </a:rPr>
              <a:t>Mesačný vymeriavací základ na sociálne a zdravotné poistenie pre rok 2011 </a:t>
            </a:r>
            <a:r>
              <a:rPr lang="sk-SK" dirty="0"/>
              <a:t> </a:t>
            </a: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373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997200"/>
            <a:ext cx="8229600" cy="863600"/>
          </a:xfrm>
        </p:spPr>
        <p:txBody>
          <a:bodyPr>
            <a:normAutofit fontScale="90000"/>
          </a:bodyPr>
          <a:lstStyle/>
          <a:p>
            <a:r>
              <a:rPr lang="sk-SK" sz="3100" b="1" cap="small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Schéma výpočtu účtovania  miezd a </a:t>
            </a:r>
            <a:r>
              <a:rPr lang="sk-SK" sz="3100" b="1" cap="small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zaokrúhľovanie</a:t>
            </a:r>
            <a:br>
              <a:rPr lang="sk-SK" sz="3100" b="1" cap="small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</a:br>
            <a:r>
              <a:rPr lang="sk-SK" sz="3100" cap="small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/>
            </a:r>
            <a:br>
              <a:rPr lang="sk-SK" sz="3100" cap="small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</a:br>
            <a:r>
              <a:rPr lang="sk-SK" sz="3100" cap="small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Výpočet mzdy spoločníka a účtovacie predpisy</a:t>
            </a:r>
            <a:br>
              <a:rPr lang="sk-SK" sz="3100" cap="small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</a:br>
            <a:r>
              <a:rPr lang="sk-SK" sz="3100" cap="small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/>
            </a:r>
            <a:br>
              <a:rPr lang="sk-SK" sz="3100" cap="small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</a:br>
            <a:r>
              <a:rPr lang="sk-SK" sz="2200" cap="small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sk-SK" sz="2200" cap="small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sk-SK" sz="2200" cap="small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sk-SK" sz="2200" cap="small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sk-SK" sz="2200" cap="small" dirty="0" smtClean="0">
                <a:solidFill>
                  <a:schemeClr val="bg2">
                    <a:lumMod val="50000"/>
                  </a:schemeClr>
                </a:solidFill>
                <a:hlinkClick r:id="rId2" action="ppaction://hlinkfile"/>
              </a:rPr>
              <a:t>Schéma </a:t>
            </a:r>
            <a:r>
              <a:rPr lang="sk-SK" sz="2200" cap="small" dirty="0" smtClean="0">
                <a:solidFill>
                  <a:schemeClr val="bg2">
                    <a:lumMod val="50000"/>
                  </a:schemeClr>
                </a:solidFill>
                <a:hlinkClick r:id="rId2" action="ppaction://hlinkfile"/>
              </a:rPr>
              <a:t>výpočtu účtovania </a:t>
            </a:r>
            <a:r>
              <a:rPr lang="sk-SK" sz="2200" cap="small" dirty="0" err="1" smtClean="0">
                <a:solidFill>
                  <a:schemeClr val="bg2">
                    <a:lumMod val="50000"/>
                  </a:schemeClr>
                </a:solidFill>
                <a:hlinkClick r:id="rId2" action="ppaction://hlinkfile"/>
              </a:rPr>
              <a:t>a.docx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467544" y="3284984"/>
            <a:ext cx="8229600" cy="1224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718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3200" dirty="0">
                <a:solidFill>
                  <a:schemeClr val="bg2">
                    <a:lumMod val="50000"/>
                  </a:schemeClr>
                </a:solidFill>
                <a:latin typeface="Broadway" pitchFamily="82" charset="0"/>
              </a:rPr>
              <a:t>Doklady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>
                <a:hlinkClick r:id="rId2" action="ppaction://hlinkfile"/>
              </a:rPr>
              <a:t>Mzdový </a:t>
            </a:r>
            <a:r>
              <a:rPr lang="sk-SK" dirty="0" err="1" smtClean="0">
                <a:hlinkClick r:id="rId2" action="ppaction://hlinkfile"/>
              </a:rPr>
              <a:t>list.xls</a:t>
            </a:r>
            <a:endParaRPr lang="sk-SK" dirty="0" smtClean="0"/>
          </a:p>
          <a:p>
            <a:r>
              <a:rPr lang="sk-SK" dirty="0" err="1" smtClean="0">
                <a:hlinkClick r:id="rId3" action="ppaction://hlinkfile"/>
              </a:rPr>
              <a:t>Príklad.docx</a:t>
            </a:r>
            <a:endParaRPr lang="sk-SK" dirty="0" smtClean="0"/>
          </a:p>
          <a:p>
            <a:r>
              <a:rPr lang="sk-SK" dirty="0" err="1" smtClean="0">
                <a:hlinkClick r:id="rId4" action="ppaction://hlinkfile"/>
              </a:rPr>
              <a:t>videoškolenie</a:t>
            </a:r>
            <a:r>
              <a:rPr lang="sk-SK" dirty="0" smtClean="0">
                <a:hlinkClick r:id="rId4" action="ppaction://hlinkfile"/>
              </a:rPr>
              <a:t> </a:t>
            </a:r>
            <a:r>
              <a:rPr lang="sk-SK" smtClean="0">
                <a:hlinkClick r:id="rId4" action="ppaction://hlinkfile"/>
              </a:rPr>
              <a:t>poistné.doc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7573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121</Words>
  <Application>Microsoft Office PowerPoint</Application>
  <PresentationFormat>Prezentácia na obrazovke (4:3)</PresentationFormat>
  <Paragraphs>83</Paragraphs>
  <Slides>6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Hala</vt:lpstr>
      <vt:lpstr>Zúčtovacie vzťahy voči zamestnancom </vt:lpstr>
      <vt:lpstr>Zamestnanci</vt:lpstr>
      <vt:lpstr>Hrubá mzda </vt:lpstr>
      <vt:lpstr>  Mesačný vymeriavací základ na sociálne a zdravotné poistenie pre rok 2011   </vt:lpstr>
      <vt:lpstr>Schéma výpočtu účtovania  miezd a zaokrúhľovanie  Výpočet mzdy spoločníka a účtovacie predpisy    Schéma výpočtu účtovania a.docx </vt:lpstr>
      <vt:lpstr>Doklady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Zúčtovacie vzťahy voči zamestnancom</dc:title>
  <dc:creator>Uzivatel</dc:creator>
  <cp:lastModifiedBy>Uzivatel</cp:lastModifiedBy>
  <cp:revision>9</cp:revision>
  <dcterms:created xsi:type="dcterms:W3CDTF">2012-06-14T17:08:35Z</dcterms:created>
  <dcterms:modified xsi:type="dcterms:W3CDTF">2012-10-04T18:44:40Z</dcterms:modified>
</cp:coreProperties>
</file>