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F50D26-FCBD-4EDC-BEB5-D9D708D0EF36}" type="datetimeFigureOut">
              <a:rPr lang="sk-SK" smtClean="0"/>
              <a:t>4. 10. 2012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E626DC-534F-4EB3-9196-883A23CE281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89954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81C96A9-D94B-4E2A-B2F1-CF9AC04111E4}" type="slidenum">
              <a:rPr lang="sk-SK"/>
              <a:pPr eaLnBrk="1" hangingPunct="1"/>
              <a:t>1</a:t>
            </a:fld>
            <a:endParaRPr lang="sk-SK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k-SK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sp>
        <p:nvSpPr>
          <p:cNvPr id="16" name="Zástupný symbol dátumu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8753E-26FB-41DC-871F-444D3561FA0C}" type="datetimeFigureOut">
              <a:rPr lang="sk-SK" smtClean="0"/>
              <a:t>4. 10. 2012</a:t>
            </a:fld>
            <a:endParaRPr lang="sk-SK"/>
          </a:p>
        </p:txBody>
      </p:sp>
      <p:sp>
        <p:nvSpPr>
          <p:cNvPr id="2" name="Zástupný symbol päty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5" name="Zástupný symbol čísla snímky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35C700C-752E-4C92-A488-C3CA5429062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8753E-26FB-41DC-871F-444D3561FA0C}" type="datetimeFigureOut">
              <a:rPr lang="sk-SK" smtClean="0"/>
              <a:t>4. 10. 2012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C700C-752E-4C92-A488-C3CA5429062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8753E-26FB-41DC-871F-444D3561FA0C}" type="datetimeFigureOut">
              <a:rPr lang="sk-SK" smtClean="0"/>
              <a:t>4. 10. 2012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C700C-752E-4C92-A488-C3CA5429062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27" name="Zástupný symbol obsah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8753E-26FB-41DC-871F-444D3561FA0C}" type="datetimeFigureOut">
              <a:rPr lang="sk-SK" smtClean="0"/>
              <a:t>4. 10. 2012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35C700C-752E-4C92-A488-C3CA5429062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tex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19" name="Zástupný symbol dátumu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8753E-26FB-41DC-871F-444D3561FA0C}" type="datetimeFigureOut">
              <a:rPr lang="sk-SK" smtClean="0"/>
              <a:t>4. 10. 2012</a:t>
            </a:fld>
            <a:endParaRPr lang="sk-SK"/>
          </a:p>
        </p:txBody>
      </p:sp>
      <p:sp>
        <p:nvSpPr>
          <p:cNvPr id="11" name="Zástupný symbol päty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C700C-752E-4C92-A488-C3CA5429062C}" type="slidenum">
              <a:rPr lang="sk-SK" smtClean="0"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4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8753E-26FB-41DC-871F-444D3561FA0C}" type="datetimeFigureOut">
              <a:rPr lang="sk-SK" smtClean="0"/>
              <a:t>4. 10. 2012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C700C-752E-4C92-A488-C3CA5429062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25" name="Zástupný symbol tex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8" name="Zástupný symbol obsah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8753E-26FB-41DC-871F-444D3561FA0C}" type="datetimeFigureOut">
              <a:rPr lang="sk-SK" smtClean="0"/>
              <a:t>4. 10. 2012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35C700C-752E-4C92-A488-C3CA5429062C}" type="slidenum">
              <a:rPr lang="sk-SK" smtClean="0"/>
              <a:t>‹#›</a:t>
            </a:fld>
            <a:endParaRPr lang="sk-SK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2" name="Zástupný symbol dátumu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8753E-26FB-41DC-871F-444D3561FA0C}" type="datetimeFigureOut">
              <a:rPr lang="sk-SK" smtClean="0"/>
              <a:t>4. 10. 2012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C700C-752E-4C92-A488-C3CA5429062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8753E-26FB-41DC-871F-444D3561FA0C}" type="datetimeFigureOut">
              <a:rPr lang="sk-SK" smtClean="0"/>
              <a:t>4. 10. 2012</a:t>
            </a:fld>
            <a:endParaRPr lang="sk-SK"/>
          </a:p>
        </p:txBody>
      </p:sp>
      <p:sp>
        <p:nvSpPr>
          <p:cNvPr id="24" name="Zástupný symbol päty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C700C-752E-4C92-A488-C3CA5429062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8753E-26FB-41DC-871F-444D3561FA0C}" type="datetimeFigureOut">
              <a:rPr lang="sk-SK" smtClean="0"/>
              <a:t>4. 10. 2012</a:t>
            </a:fld>
            <a:endParaRPr lang="sk-SK"/>
          </a:p>
        </p:txBody>
      </p:sp>
      <p:sp>
        <p:nvSpPr>
          <p:cNvPr id="29" name="Zástupný symbol päty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C700C-752E-4C92-A488-C3CA5429062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obrázka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8753E-26FB-41DC-871F-444D3561FA0C}" type="datetimeFigureOut">
              <a:rPr lang="sk-SK" smtClean="0"/>
              <a:t>4. 10. 2012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C700C-752E-4C92-A488-C3CA5429062C}" type="slidenum">
              <a:rPr lang="sk-SK" smtClean="0"/>
              <a:t>‹#›</a:t>
            </a:fld>
            <a:endParaRPr lang="sk-SK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doors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tex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1" name="Zástupný symbol dátumu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ED8753E-26FB-41DC-871F-444D3561FA0C}" type="datetimeFigureOut">
              <a:rPr lang="sk-SK" smtClean="0"/>
              <a:t>4. 10. 2012</a:t>
            </a:fld>
            <a:endParaRPr lang="sk-SK"/>
          </a:p>
        </p:txBody>
      </p:sp>
      <p:sp>
        <p:nvSpPr>
          <p:cNvPr id="28" name="Zástupný symbol päty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35C700C-752E-4C92-A488-C3CA5429062C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Zástupný symbol nadpis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4000">
        <p14:doors dir="vert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V&#253;sledok%20hospod&#225;renia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Pr&#237;klad.do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9750" y="1989138"/>
            <a:ext cx="7772400" cy="1152525"/>
          </a:xfrm>
        </p:spPr>
        <p:txBody>
          <a:bodyPr>
            <a:normAutofit fontScale="90000"/>
          </a:bodyPr>
          <a:lstStyle/>
          <a:p>
            <a:pPr algn="ctr"/>
            <a:r>
              <a:rPr lang="sk-SK" sz="4800" b="1" dirty="0"/>
              <a:t>Náklady a výnosy</a:t>
            </a:r>
            <a:br>
              <a:rPr lang="sk-SK" sz="4800" b="1" dirty="0"/>
            </a:br>
            <a:endParaRPr lang="sk-SK" sz="4800" b="1" dirty="0" smtClean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39750" y="3573016"/>
            <a:ext cx="8135938" cy="2232249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endParaRPr lang="sk-SK" sz="2800" b="1" dirty="0" smtClean="0"/>
          </a:p>
          <a:p>
            <a:pPr>
              <a:lnSpc>
                <a:spcPct val="80000"/>
              </a:lnSpc>
            </a:pPr>
            <a:r>
              <a:rPr lang="sk-SK" dirty="0">
                <a:latin typeface="Arial" pitchFamily="34" charset="0"/>
                <a:cs typeface="Arial" pitchFamily="34" charset="0"/>
              </a:rPr>
              <a:t>Obsah a členenie, zisťovanie výsledku hospodárenia a vyčíslenie dane z príjmu účtovnej jednotky</a:t>
            </a:r>
          </a:p>
          <a:p>
            <a:pPr eaLnBrk="1" hangingPunct="1">
              <a:lnSpc>
                <a:spcPct val="80000"/>
              </a:lnSpc>
            </a:pPr>
            <a:endParaRPr lang="sk-SK" sz="700" u="sng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sk-SK" sz="700" u="sng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sk-SK" sz="700" u="sng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sk-SK" sz="700" u="sng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sk-SK" sz="700" u="sng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sk-SK" sz="700" u="sng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sk-SK" sz="700" u="sng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sk-SK" sz="1200" b="1" dirty="0" smtClean="0"/>
              <a:t>  ITMS kód projektu 26110130344</a:t>
            </a:r>
            <a:r>
              <a:rPr lang="sk-SK" sz="1200" b="1" u="sng" dirty="0" smtClean="0"/>
              <a:t/>
            </a:r>
            <a:br>
              <a:rPr lang="sk-SK" sz="1200" b="1" u="sng" dirty="0" smtClean="0"/>
            </a:br>
            <a:r>
              <a:rPr lang="sk-SK" sz="1200" b="1" dirty="0" smtClean="0"/>
              <a:t>„Učíme inovatívne, kreatívne a hravo – učíme pre život a prax“</a:t>
            </a:r>
            <a:r>
              <a:rPr lang="sk-SK" sz="1200" b="1" u="sng" dirty="0" smtClean="0"/>
              <a:t/>
            </a:r>
            <a:br>
              <a:rPr lang="sk-SK" sz="1200" b="1" u="sng" dirty="0" smtClean="0"/>
            </a:br>
            <a:r>
              <a:rPr lang="sk-SK" sz="1200" b="1" u="sng" dirty="0" smtClean="0"/>
              <a:t>„Moderné vzdelávanie pre vedomostnú spoločnosť / Projekt je spolufinancovaný zo zdrojov EÚ“</a:t>
            </a:r>
          </a:p>
          <a:p>
            <a:pPr eaLnBrk="1" hangingPunct="1">
              <a:lnSpc>
                <a:spcPct val="80000"/>
              </a:lnSpc>
            </a:pPr>
            <a:endParaRPr lang="sk-SK" sz="1200" b="1" dirty="0" smtClean="0"/>
          </a:p>
        </p:txBody>
      </p:sp>
      <p:sp>
        <p:nvSpPr>
          <p:cNvPr id="3076" name="AutoShape 7" descr="Z"/>
          <p:cNvSpPr>
            <a:spLocks noChangeAspect="1" noChangeArrowheads="1"/>
          </p:cNvSpPr>
          <p:nvPr/>
        </p:nvSpPr>
        <p:spPr bwMode="auto">
          <a:xfrm>
            <a:off x="3748088" y="2652713"/>
            <a:ext cx="164782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3077" name="AutoShape 9" descr="Z"/>
          <p:cNvSpPr>
            <a:spLocks noChangeAspect="1" noChangeArrowheads="1"/>
          </p:cNvSpPr>
          <p:nvPr/>
        </p:nvSpPr>
        <p:spPr bwMode="auto">
          <a:xfrm>
            <a:off x="3748088" y="2652713"/>
            <a:ext cx="164782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3078" name="AutoShape 11" descr="Z"/>
          <p:cNvSpPr>
            <a:spLocks noChangeAspect="1" noChangeArrowheads="1"/>
          </p:cNvSpPr>
          <p:nvPr/>
        </p:nvSpPr>
        <p:spPr bwMode="auto">
          <a:xfrm>
            <a:off x="3471863" y="2390775"/>
            <a:ext cx="2200275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3079" name="AutoShape 13" descr="Z"/>
          <p:cNvSpPr>
            <a:spLocks noChangeAspect="1" noChangeArrowheads="1"/>
          </p:cNvSpPr>
          <p:nvPr/>
        </p:nvSpPr>
        <p:spPr bwMode="auto">
          <a:xfrm>
            <a:off x="3471863" y="2390775"/>
            <a:ext cx="2200275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3080" name="AutoShape 15" descr="Z"/>
          <p:cNvSpPr>
            <a:spLocks noChangeAspect="1" noChangeArrowheads="1"/>
          </p:cNvSpPr>
          <p:nvPr/>
        </p:nvSpPr>
        <p:spPr bwMode="auto">
          <a:xfrm>
            <a:off x="155575" y="46038"/>
            <a:ext cx="2200275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k-SK"/>
          </a:p>
        </p:txBody>
      </p:sp>
      <p:pic>
        <p:nvPicPr>
          <p:cNvPr id="3081" name="Picture 19" descr="OPV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60350"/>
            <a:ext cx="1584325" cy="148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20" descr="agentura_cmy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404813"/>
            <a:ext cx="4538663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21" descr="EU-ESF-VERTICAL-COLOR_es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260350"/>
            <a:ext cx="1619250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6583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i="1" dirty="0"/>
              <a:t>Náklady</a:t>
            </a:r>
            <a:br>
              <a:rPr lang="sk-SK" b="1" i="1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z="2800" dirty="0"/>
              <a:t>náklady účtujeme na účtoch účtovej triedy 5 na strane MD narastajúcim spôsobom od začiatku roka</a:t>
            </a:r>
            <a:r>
              <a:rPr lang="sk-SK" sz="2800" dirty="0" smtClean="0"/>
              <a:t>,</a:t>
            </a:r>
            <a:endParaRPr lang="sk-SK" sz="2800" dirty="0"/>
          </a:p>
          <a:p>
            <a:pPr lvl="0"/>
            <a:r>
              <a:rPr lang="sk-SK" sz="2800" dirty="0"/>
              <a:t>účty nákladov nemajú začiatočný stav (ZS), </a:t>
            </a:r>
          </a:p>
          <a:p>
            <a:pPr lvl="0"/>
            <a:r>
              <a:rPr lang="sk-SK" sz="2800" dirty="0"/>
              <a:t>náklady musíme časovo rozlišovať;</a:t>
            </a:r>
          </a:p>
          <a:p>
            <a:pPr lvl="0"/>
            <a:r>
              <a:rPr lang="sk-SK" sz="2800" dirty="0"/>
              <a:t>Konečný zostatok účtov nákladov prevádzame zo strany D na stranu MD účtu 710 – Účet  ziskov a strát;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5785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i="1" dirty="0"/>
              <a:t>Členenie nákladov z hľadiska účtovníctva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endParaRPr lang="sk-SK" sz="2400" i="1" dirty="0" smtClean="0"/>
          </a:p>
          <a:p>
            <a:pPr lvl="0"/>
            <a:endParaRPr lang="sk-SK" sz="2400" i="1" dirty="0"/>
          </a:p>
          <a:p>
            <a:pPr lvl="0"/>
            <a:r>
              <a:rPr lang="sk-SK" sz="2400" i="1" dirty="0" smtClean="0"/>
              <a:t>Náklady </a:t>
            </a:r>
            <a:r>
              <a:rPr lang="sk-SK" sz="2400" i="1" dirty="0"/>
              <a:t>na hospodársku činnosť – </a:t>
            </a:r>
            <a:r>
              <a:rPr lang="sk-SK" sz="2400" i="1" dirty="0" smtClean="0"/>
              <a:t> </a:t>
            </a:r>
            <a:r>
              <a:rPr lang="sk-SK" sz="2400" i="1" dirty="0"/>
              <a:t>skupiny 50 (Spotrebované </a:t>
            </a:r>
            <a:r>
              <a:rPr lang="sk-SK" sz="2400" i="1" dirty="0" smtClean="0"/>
              <a:t>nákupy)-</a:t>
            </a:r>
            <a:r>
              <a:rPr lang="sk-SK" sz="2400" i="1" dirty="0"/>
              <a:t>55 (Odpisy a opravné položky k dlhodobému majetku);</a:t>
            </a:r>
            <a:endParaRPr lang="sk-SK" sz="2400" dirty="0"/>
          </a:p>
          <a:p>
            <a:pPr lvl="0"/>
            <a:r>
              <a:rPr lang="sk-SK" sz="2400" i="1" dirty="0"/>
              <a:t>Finančné náklady – </a:t>
            </a:r>
            <a:r>
              <a:rPr lang="sk-SK" sz="2400" i="1" dirty="0" smtClean="0"/>
              <a:t>skupina </a:t>
            </a:r>
            <a:r>
              <a:rPr lang="sk-SK" sz="2400" i="1" dirty="0"/>
              <a:t>56 (Finančné náklady);</a:t>
            </a:r>
            <a:endParaRPr lang="sk-SK" sz="2400" dirty="0"/>
          </a:p>
          <a:p>
            <a:pPr lvl="0"/>
            <a:r>
              <a:rPr lang="sk-SK" sz="2400" i="1" dirty="0"/>
              <a:t>Mimoriadne náklady – </a:t>
            </a:r>
            <a:r>
              <a:rPr lang="sk-SK" sz="2400" i="1" dirty="0" smtClean="0"/>
              <a:t>skupina </a:t>
            </a:r>
            <a:r>
              <a:rPr lang="sk-SK" sz="2400" i="1" dirty="0"/>
              <a:t>58(Mimoriadne náklady);</a:t>
            </a:r>
            <a:r>
              <a:rPr lang="sk-SK" sz="2400" dirty="0"/>
              <a:t> </a:t>
            </a:r>
          </a:p>
          <a:p>
            <a:r>
              <a:rPr lang="sk-SK" sz="2400" i="1" dirty="0"/>
              <a:t>Daňové náklady – </a:t>
            </a:r>
            <a:r>
              <a:rPr lang="sk-SK" sz="2400" i="1" dirty="0" smtClean="0"/>
              <a:t>skupina </a:t>
            </a:r>
            <a:r>
              <a:rPr lang="sk-SK" sz="2400" i="1" dirty="0"/>
              <a:t>59 (Dane z príjmov a prevodové účty).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928197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Výnosy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sk-SK" sz="2400" dirty="0"/>
              <a:t>výnosy účtujeme v účtovej triede 6 len na strane D, narastajúcim spôsobom od začiatku roka</a:t>
            </a:r>
            <a:r>
              <a:rPr lang="sk-SK" sz="2400" dirty="0" smtClean="0"/>
              <a:t>;</a:t>
            </a:r>
          </a:p>
          <a:p>
            <a:pPr lvl="0"/>
            <a:endParaRPr lang="sk-SK" sz="2400" dirty="0"/>
          </a:p>
          <a:p>
            <a:pPr lvl="0"/>
            <a:r>
              <a:rPr lang="sk-SK" sz="2400" dirty="0"/>
              <a:t>účty výnosov nemajú ZS, na strane MD môžeme účtovať účtovné skupiny </a:t>
            </a:r>
            <a:r>
              <a:rPr lang="sk-SK" sz="2400" i="1" dirty="0"/>
              <a:t>11, 12, 13</a:t>
            </a:r>
            <a:r>
              <a:rPr lang="sk-SK" sz="2400" i="1" dirty="0" smtClean="0"/>
              <a:t>;</a:t>
            </a:r>
          </a:p>
          <a:p>
            <a:pPr lvl="0"/>
            <a:endParaRPr lang="sk-SK" sz="2400" dirty="0"/>
          </a:p>
          <a:p>
            <a:pPr lvl="0"/>
            <a:r>
              <a:rPr lang="sk-SK" sz="2400" dirty="0"/>
              <a:t>výnosy musíme časovo rozlišovať – účtujeme do obdobia, s ktorým časovo a vecne súvisia</a:t>
            </a:r>
            <a:r>
              <a:rPr lang="sk-SK" sz="2400" dirty="0" smtClean="0"/>
              <a:t>;</a:t>
            </a:r>
          </a:p>
          <a:p>
            <a:pPr lvl="0"/>
            <a:endParaRPr lang="sk-SK" sz="2400" dirty="0"/>
          </a:p>
          <a:p>
            <a:pPr lvl="0"/>
            <a:r>
              <a:rPr lang="sk-SK" sz="2400" dirty="0"/>
              <a:t>konečný zostatok účtov výnosov zo strany MD  prevádzame na  účet 701 - Účet ziskov a strát na stranu MD.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62192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i="1" dirty="0"/>
              <a:t>Členenie: 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sk-SK" sz="2400" i="1" dirty="0" smtClean="0"/>
          </a:p>
          <a:p>
            <a:pPr lvl="0"/>
            <a:r>
              <a:rPr lang="sk-SK" sz="2400" i="1" dirty="0" smtClean="0"/>
              <a:t>Výnosy </a:t>
            </a:r>
            <a:r>
              <a:rPr lang="sk-SK" sz="2400" i="1" dirty="0"/>
              <a:t>z hospodárskej činnosti 60 ( Tržby za vlastné výkony a tovar) -65 (Zúčtovanie niektorých položiek z hospodárskej činnosti</a:t>
            </a:r>
            <a:r>
              <a:rPr lang="sk-SK" sz="2400" i="1" dirty="0" smtClean="0"/>
              <a:t>);</a:t>
            </a:r>
          </a:p>
          <a:p>
            <a:pPr lvl="0"/>
            <a:endParaRPr lang="sk-SK" sz="2400" dirty="0"/>
          </a:p>
          <a:p>
            <a:pPr lvl="0"/>
            <a:r>
              <a:rPr lang="sk-SK" sz="2400" i="1" dirty="0"/>
              <a:t>Finančné výnosy 66 (Finančné výnosy</a:t>
            </a:r>
            <a:r>
              <a:rPr lang="sk-SK" sz="2400" i="1" dirty="0" smtClean="0"/>
              <a:t>);</a:t>
            </a:r>
          </a:p>
          <a:p>
            <a:pPr lvl="0"/>
            <a:endParaRPr lang="sk-SK" sz="2400" dirty="0"/>
          </a:p>
          <a:p>
            <a:pPr lvl="0"/>
            <a:r>
              <a:rPr lang="sk-SK" sz="2400" i="1" dirty="0"/>
              <a:t>Mimoriadne výnosy 68 (Mimoriadne výnosy);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2402877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Výsledok hospodárenia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b="1" dirty="0" smtClean="0"/>
              <a:t>         </a:t>
            </a:r>
          </a:p>
          <a:p>
            <a:pPr marL="0" indent="0">
              <a:buNone/>
            </a:pPr>
            <a:r>
              <a:rPr lang="sk-SK" b="1" dirty="0" smtClean="0"/>
              <a:t>Výsledok </a:t>
            </a:r>
            <a:r>
              <a:rPr lang="sk-SK" b="1" dirty="0"/>
              <a:t>hospodárenia  (</a:t>
            </a:r>
            <a:r>
              <a:rPr lang="sk-SK" dirty="0"/>
              <a:t>VH = V- N)</a:t>
            </a:r>
          </a:p>
          <a:p>
            <a:pPr marL="0" indent="0">
              <a:buNone/>
            </a:pPr>
            <a:r>
              <a:rPr lang="sk-SK" b="1" dirty="0"/>
              <a:t>	</a:t>
            </a:r>
            <a:endParaRPr lang="sk-SK" dirty="0"/>
          </a:p>
          <a:p>
            <a:pPr marL="0" indent="0">
              <a:buNone/>
            </a:pPr>
            <a:r>
              <a:rPr lang="sk-SK" dirty="0"/>
              <a:t>                                     </a:t>
            </a:r>
          </a:p>
          <a:p>
            <a:pPr marL="0" indent="0">
              <a:buNone/>
            </a:pPr>
            <a:r>
              <a:rPr lang="sk-SK" dirty="0"/>
              <a:t>                                            </a:t>
            </a: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          Zisk</a:t>
            </a:r>
            <a:r>
              <a:rPr lang="sk-SK" dirty="0"/>
              <a:t>	                            Strata   </a:t>
            </a: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 </a:t>
            </a:r>
            <a:r>
              <a:rPr lang="sk-SK" dirty="0" smtClean="0">
                <a:hlinkClick r:id="rId2" action="ppaction://hlinkfile"/>
              </a:rPr>
              <a:t>Výsledok </a:t>
            </a:r>
            <a:r>
              <a:rPr lang="sk-SK" dirty="0" err="1" smtClean="0">
                <a:hlinkClick r:id="rId2" action="ppaction://hlinkfile"/>
              </a:rPr>
              <a:t>hospodárenia.docx</a:t>
            </a:r>
            <a:endParaRPr lang="sk-SK" dirty="0"/>
          </a:p>
        </p:txBody>
      </p:sp>
      <p:cxnSp>
        <p:nvCxnSpPr>
          <p:cNvPr id="5" name="Rovná spojovacia šípka 4"/>
          <p:cNvCxnSpPr/>
          <p:nvPr/>
        </p:nvCxnSpPr>
        <p:spPr>
          <a:xfrm flipH="1">
            <a:off x="1619672" y="2636912"/>
            <a:ext cx="1728192" cy="1584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ovná spojovacia šípka 6"/>
          <p:cNvCxnSpPr/>
          <p:nvPr/>
        </p:nvCxnSpPr>
        <p:spPr>
          <a:xfrm>
            <a:off x="4860032" y="2636912"/>
            <a:ext cx="1512168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Vývojový diagram: proces 7"/>
          <p:cNvSpPr/>
          <p:nvPr/>
        </p:nvSpPr>
        <p:spPr>
          <a:xfrm>
            <a:off x="903149" y="4370448"/>
            <a:ext cx="1440160" cy="57606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Zisk</a:t>
            </a:r>
            <a:endParaRPr lang="sk-SK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Vývojový diagram: proces 8"/>
          <p:cNvSpPr/>
          <p:nvPr/>
        </p:nvSpPr>
        <p:spPr>
          <a:xfrm>
            <a:off x="6012160" y="4370448"/>
            <a:ext cx="1440160" cy="57606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Strata</a:t>
            </a:r>
            <a:endParaRPr lang="sk-SK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01184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Výpočet dane z príjmu PO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sk-SK" dirty="0" smtClean="0"/>
              <a:t>  	VH </a:t>
            </a:r>
            <a:r>
              <a:rPr lang="sk-SK" dirty="0"/>
              <a:t>z hospodárskej činnosti  </a:t>
            </a:r>
          </a:p>
          <a:p>
            <a:pPr marL="0" indent="0">
              <a:buNone/>
            </a:pPr>
            <a:r>
              <a:rPr lang="sk-SK" dirty="0" smtClean="0"/>
              <a:t>	</a:t>
            </a:r>
            <a:r>
              <a:rPr lang="sk-SK" u="sng" dirty="0" smtClean="0"/>
              <a:t>VH </a:t>
            </a:r>
            <a:r>
              <a:rPr lang="sk-SK" u="sng" dirty="0"/>
              <a:t>z finančnej činnosti        </a:t>
            </a:r>
          </a:p>
          <a:p>
            <a:pPr marL="0" indent="0">
              <a:buNone/>
            </a:pPr>
            <a:r>
              <a:rPr lang="sk-SK" dirty="0" smtClean="0"/>
              <a:t>	VH </a:t>
            </a:r>
            <a:r>
              <a:rPr lang="sk-SK" dirty="0"/>
              <a:t>z bežnej činnosti</a:t>
            </a:r>
          </a:p>
          <a:p>
            <a:pPr marL="0" indent="0">
              <a:buNone/>
            </a:pPr>
            <a:r>
              <a:rPr lang="sk-SK" dirty="0" smtClean="0"/>
              <a:t>	</a:t>
            </a:r>
            <a:r>
              <a:rPr lang="sk-SK" u="sng" dirty="0" smtClean="0"/>
              <a:t>VH </a:t>
            </a:r>
            <a:r>
              <a:rPr lang="sk-SK" u="sng" dirty="0"/>
              <a:t>z mimoriadnej činnosti </a:t>
            </a:r>
          </a:p>
          <a:p>
            <a:pPr marL="0" indent="0">
              <a:buNone/>
            </a:pPr>
            <a:r>
              <a:rPr lang="sk-SK" dirty="0" smtClean="0"/>
              <a:t>	</a:t>
            </a:r>
            <a:r>
              <a:rPr lang="sk-SK" dirty="0" smtClean="0">
                <a:solidFill>
                  <a:srgbClr val="FF0000"/>
                </a:solidFill>
              </a:rPr>
              <a:t>Celkový </a:t>
            </a:r>
            <a:r>
              <a:rPr lang="sk-SK" dirty="0">
                <a:solidFill>
                  <a:srgbClr val="FF0000"/>
                </a:solidFill>
              </a:rPr>
              <a:t>výsledok hospodárenia pred zdanením</a:t>
            </a:r>
          </a:p>
          <a:p>
            <a:pPr marL="0" indent="0">
              <a:buNone/>
            </a:pPr>
            <a:r>
              <a:rPr lang="sk-SK" dirty="0" smtClean="0"/>
              <a:t>	+ </a:t>
            </a:r>
            <a:r>
              <a:rPr lang="sk-SK" dirty="0"/>
              <a:t>pripočítateľné položky</a:t>
            </a:r>
          </a:p>
          <a:p>
            <a:pPr marL="0" indent="0">
              <a:buNone/>
            </a:pPr>
            <a:r>
              <a:rPr lang="sk-SK" dirty="0" smtClean="0"/>
              <a:t>	</a:t>
            </a:r>
            <a:r>
              <a:rPr lang="sk-SK" u="sng" dirty="0" smtClean="0"/>
              <a:t>- </a:t>
            </a:r>
            <a:r>
              <a:rPr lang="sk-SK" u="sng" dirty="0"/>
              <a:t>odpočítateľné </a:t>
            </a:r>
            <a:r>
              <a:rPr lang="sk-SK" u="sng" dirty="0" smtClean="0"/>
              <a:t>položky</a:t>
            </a:r>
            <a:r>
              <a:rPr lang="sk-SK" dirty="0" smtClean="0">
                <a:effectLst/>
              </a:rPr>
              <a:t/>
            </a:r>
            <a:br>
              <a:rPr lang="sk-SK" dirty="0" smtClean="0">
                <a:effectLst/>
              </a:rPr>
            </a:br>
            <a:r>
              <a:rPr lang="sk-SK" dirty="0" smtClean="0">
                <a:effectLst/>
              </a:rPr>
              <a:t>	</a:t>
            </a:r>
            <a:r>
              <a:rPr lang="sk-SK" dirty="0" smtClean="0">
                <a:solidFill>
                  <a:srgbClr val="FF0000"/>
                </a:solidFill>
              </a:rPr>
              <a:t>ZÁKLAD </a:t>
            </a:r>
            <a:r>
              <a:rPr lang="sk-SK" dirty="0">
                <a:solidFill>
                  <a:srgbClr val="FF0000"/>
                </a:solidFill>
              </a:rPr>
              <a:t>DANE </a:t>
            </a:r>
            <a:r>
              <a:rPr lang="sk-SK" dirty="0"/>
              <a:t>(osobitne pre bežnú a mimoriadnu činnosť)</a:t>
            </a:r>
          </a:p>
          <a:p>
            <a:pPr marL="0" indent="0">
              <a:buNone/>
            </a:pPr>
            <a:r>
              <a:rPr lang="sk-SK" dirty="0"/>
              <a:t>  	x 19 % = daň z príjmov</a:t>
            </a:r>
          </a:p>
          <a:p>
            <a:pPr marL="0" indent="0">
              <a:buNone/>
            </a:pPr>
            <a:r>
              <a:rPr lang="sk-SK" dirty="0"/>
              <a:t> </a:t>
            </a:r>
          </a:p>
          <a:p>
            <a:pPr marL="0" indent="0">
              <a:buNone/>
            </a:pPr>
            <a:r>
              <a:rPr lang="sk-SK" dirty="0" smtClean="0">
                <a:effectLst/>
              </a:rPr>
              <a:t/>
            </a:r>
            <a:br>
              <a:rPr lang="sk-SK" dirty="0" smtClean="0">
                <a:effectLst/>
              </a:rPr>
            </a:br>
            <a:r>
              <a:rPr lang="sk-SK" dirty="0" smtClean="0">
                <a:effectLst/>
              </a:rPr>
              <a:t>         </a:t>
            </a:r>
            <a:r>
              <a:rPr lang="sk-SK" dirty="0" smtClean="0"/>
              <a:t>bežná </a:t>
            </a:r>
            <a:r>
              <a:rPr lang="sk-SK" dirty="0"/>
              <a:t>činnosť		mimoriadna činnosť</a:t>
            </a:r>
          </a:p>
          <a:p>
            <a:pPr marL="0" indent="0">
              <a:buNone/>
            </a:pPr>
            <a:r>
              <a:rPr lang="sk-SK" dirty="0" smtClean="0"/>
              <a:t>            591/341</a:t>
            </a:r>
            <a:r>
              <a:rPr lang="sk-SK" dirty="0"/>
              <a:t>		</a:t>
            </a:r>
            <a:r>
              <a:rPr lang="sk-SK" dirty="0" smtClean="0"/>
              <a:t>           593/341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 err="1" smtClean="0">
                <a:hlinkClick r:id="rId2" action="ppaction://hlinkfile"/>
              </a:rPr>
              <a:t>Príklad.doc</a:t>
            </a: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9481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ovanie">
  <a:themeElements>
    <a:clrScheme name="Cestovani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ovani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var vlneni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28</TotalTime>
  <Words>108</Words>
  <Application>Microsoft Office PowerPoint</Application>
  <PresentationFormat>Prezentácia na obrazovke (4:3)</PresentationFormat>
  <Paragraphs>63</Paragraphs>
  <Slides>7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Cestovanie</vt:lpstr>
      <vt:lpstr>Náklady a výnosy </vt:lpstr>
      <vt:lpstr>Náklady </vt:lpstr>
      <vt:lpstr>Členenie nákladov z hľadiska účtovníctva</vt:lpstr>
      <vt:lpstr>Výnosy</vt:lpstr>
      <vt:lpstr>Členenie:  </vt:lpstr>
      <vt:lpstr>Výsledok hospodárenia</vt:lpstr>
      <vt:lpstr>Výpočet dane z príjmu PO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Náklady a výnosy</dc:title>
  <dc:creator>Uzivatel</dc:creator>
  <cp:lastModifiedBy>Uzivatel</cp:lastModifiedBy>
  <cp:revision>5</cp:revision>
  <dcterms:created xsi:type="dcterms:W3CDTF">2012-06-14T16:48:15Z</dcterms:created>
  <dcterms:modified xsi:type="dcterms:W3CDTF">2012-10-04T14:21:04Z</dcterms:modified>
</cp:coreProperties>
</file>