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0"/>
  </p:notes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85305" autoAdjust="0"/>
  </p:normalViewPr>
  <p:slideViewPr>
    <p:cSldViewPr>
      <p:cViewPr varScale="1">
        <p:scale>
          <a:sx n="97" d="100"/>
          <a:sy n="97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41B51-C928-4314-AC8A-486D17C77240}" type="datetimeFigureOut">
              <a:rPr lang="sk-SK" smtClean="0"/>
              <a:pPr/>
              <a:t>4. 10. 2012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9761BA-9BD8-4E40-979A-0A3D930048C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7424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1C96A9-D94B-4E2A-B2F1-CF9AC04111E4}" type="slidenum">
              <a:rPr lang="sk-SK"/>
              <a:pPr eaLnBrk="1" hangingPunct="1"/>
              <a:t>1</a:t>
            </a:fld>
            <a:endParaRPr lang="sk-SK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http://www.vyvlastnenie.sk/predpisy/zakon-o-cestovnych-nahradach/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61BA-9BD8-4E40-979A-0A3D930048CA}" type="slidenum">
              <a:rPr lang="sk-SK" smtClean="0"/>
              <a:pPr/>
              <a:t>2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61BA-9BD8-4E40-979A-0A3D930048CA}" type="slidenum">
              <a:rPr lang="sk-SK" smtClean="0"/>
              <a:pPr/>
              <a:t>3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61BA-9BD8-4E40-979A-0A3D930048CA}" type="slidenum">
              <a:rPr lang="sk-SK" smtClean="0"/>
              <a:pPr/>
              <a:t>4</a:t>
            </a:fld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http://www.stuba.sk/new/docs//stu/pracoviska/rektorat/odd_zahranicne_vztahy/informacie_z_domova/MF_SR_sadzby_stravne_na_2012.pdf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61BA-9BD8-4E40-979A-0A3D930048CA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29771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3EFFBB-8A81-49B8-A0E6-E460196F9614}" type="datetimeFigureOut">
              <a:rPr lang="sk-SK" smtClean="0"/>
              <a:pPr/>
              <a:t>4. 10. 2012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0FCA57-6146-4079-9661-233FD520503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3EFFBB-8A81-49B8-A0E6-E460196F9614}" type="datetimeFigureOut">
              <a:rPr lang="sk-SK" smtClean="0"/>
              <a:pPr/>
              <a:t>4. 10. 2012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FCA57-6146-4079-9661-233FD520503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3EFFBB-8A81-49B8-A0E6-E460196F9614}" type="datetimeFigureOut">
              <a:rPr lang="sk-SK" smtClean="0"/>
              <a:pPr/>
              <a:t>4. 10. 2012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FCA57-6146-4079-9661-233FD520503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3EFFBB-8A81-49B8-A0E6-E460196F9614}" type="datetimeFigureOut">
              <a:rPr lang="sk-SK" smtClean="0"/>
              <a:pPr/>
              <a:t>4. 10. 2012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FCA57-6146-4079-9661-233FD520503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3EFFBB-8A81-49B8-A0E6-E460196F9614}" type="datetimeFigureOut">
              <a:rPr lang="sk-SK" smtClean="0"/>
              <a:pPr/>
              <a:t>4. 10. 2012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FCA57-6146-4079-9661-233FD520503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5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3EFFBB-8A81-49B8-A0E6-E460196F9614}" type="datetimeFigureOut">
              <a:rPr lang="sk-SK" smtClean="0"/>
              <a:pPr/>
              <a:t>4. 10. 2012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FCA57-6146-4079-9661-233FD520503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5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3EFFBB-8A81-49B8-A0E6-E460196F9614}" type="datetimeFigureOut">
              <a:rPr lang="sk-SK" smtClean="0"/>
              <a:pPr/>
              <a:t>4. 10. 2012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FCA57-6146-4079-9661-233FD520503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5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3EFFBB-8A81-49B8-A0E6-E460196F9614}" type="datetimeFigureOut">
              <a:rPr lang="sk-SK" smtClean="0"/>
              <a:pPr/>
              <a:t>4. 10. 2012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FCA57-6146-4079-9661-233FD520503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5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3EFFBB-8A81-49B8-A0E6-E460196F9614}" type="datetimeFigureOut">
              <a:rPr lang="sk-SK" smtClean="0"/>
              <a:pPr/>
              <a:t>4. 10. 2012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FCA57-6146-4079-9661-233FD520503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73EFFBB-8A81-49B8-A0E6-E460196F9614}" type="datetimeFigureOut">
              <a:rPr lang="sk-SK" smtClean="0"/>
              <a:pPr/>
              <a:t>4. 10. 2012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FCA57-6146-4079-9661-233FD520503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5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3EFFBB-8A81-49B8-A0E6-E460196F9614}" type="datetimeFigureOut">
              <a:rPr lang="sk-SK" smtClean="0"/>
              <a:pPr/>
              <a:t>4. 10. 2012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00FCA57-6146-4079-9661-233FD520503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5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73EFFBB-8A81-49B8-A0E6-E460196F9614}" type="datetimeFigureOut">
              <a:rPr lang="sk-SK" smtClean="0"/>
              <a:pPr/>
              <a:t>4. 10. 2012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00FCA57-6146-4079-9661-233FD520503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5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yvlastnenie.sk/predpisy/zakon-o-cestovnych-nahradach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ba.sk/new/docs/stu/pracoviska/rektorat/odd_zahranicne_vztahy/informacie_z_domova/MF_SR_sadzby_stravne_na_2012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Zahrani&#269;n&#225;%20pracovn&#225;%20cesta%20zamestnanca%20vykonan&#225;%20na%20vlastnom%20motorovom%20vozidle.doc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tabu&#318;ka%20&#269;.%201.xls" TargetMode="External"/><Relationship Id="rId2" Type="http://schemas.openxmlformats.org/officeDocument/2006/relationships/hyperlink" Target="Pr&#237;klad%20na%20rie&#353;enie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9750" y="1989138"/>
            <a:ext cx="7772400" cy="1152525"/>
          </a:xfrm>
        </p:spPr>
        <p:txBody>
          <a:bodyPr/>
          <a:lstStyle/>
          <a:p>
            <a:r>
              <a:rPr lang="sk-SK" sz="4800" dirty="0">
                <a:solidFill>
                  <a:srgbClr val="FF0000"/>
                </a:solidFill>
                <a:latin typeface="Algerian" pitchFamily="82" charset="0"/>
              </a:rPr>
              <a:t>Cestovné náhrady</a:t>
            </a:r>
            <a:endParaRPr lang="sk-SK" sz="4800" b="1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284538"/>
            <a:ext cx="8135938" cy="32400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sk-SK" sz="2800" b="1" dirty="0" smtClean="0"/>
          </a:p>
          <a:p>
            <a:pPr>
              <a:lnSpc>
                <a:spcPct val="80000"/>
              </a:lnSpc>
            </a:pPr>
            <a:r>
              <a:rPr lang="sk-SK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>Tuzemská a zahraničná pracovná cesta</a:t>
            </a:r>
          </a:p>
          <a:p>
            <a:pPr eaLnBrk="1" hangingPunct="1">
              <a:lnSpc>
                <a:spcPct val="80000"/>
              </a:lnSpc>
            </a:pPr>
            <a:endParaRPr lang="sk-SK" sz="2800" u="sng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sk-SK" sz="700" u="sng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sk-SK" sz="700" u="sng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sk-SK" sz="700" u="sng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sk-SK" sz="700" u="sng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sk-SK" sz="700" u="sng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sk-SK" sz="700" u="sng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sk-SK" sz="700" u="sng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sk-SK" sz="700" u="sng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sk-SK" sz="1200" b="1" dirty="0" smtClean="0"/>
              <a:t>  ITMS kód projektu 26110130344</a:t>
            </a:r>
            <a:r>
              <a:rPr lang="sk-SK" sz="1200" b="1" u="sng" dirty="0" smtClean="0"/>
              <a:t/>
            </a:r>
            <a:br>
              <a:rPr lang="sk-SK" sz="1200" b="1" u="sng" dirty="0" smtClean="0"/>
            </a:br>
            <a:r>
              <a:rPr lang="sk-SK" sz="1200" b="1" dirty="0" smtClean="0"/>
              <a:t>„Učíme inovatívne, kreatívne a hravo – učíme pre život a prax“</a:t>
            </a:r>
            <a:r>
              <a:rPr lang="sk-SK" sz="1200" b="1" u="sng" dirty="0" smtClean="0"/>
              <a:t/>
            </a:r>
            <a:br>
              <a:rPr lang="sk-SK" sz="1200" b="1" u="sng" dirty="0" smtClean="0"/>
            </a:br>
            <a:r>
              <a:rPr lang="sk-SK" sz="1200" b="1" u="sng" dirty="0" smtClean="0"/>
              <a:t>„Moderné vzdelávanie pre vedomostnú spoločnosť / Projekt je spolufinancovaný zo zdrojov EÚ“</a:t>
            </a:r>
          </a:p>
          <a:p>
            <a:pPr eaLnBrk="1" hangingPunct="1">
              <a:lnSpc>
                <a:spcPct val="80000"/>
              </a:lnSpc>
            </a:pPr>
            <a:endParaRPr lang="sk-SK" sz="1200" b="1" dirty="0" smtClean="0"/>
          </a:p>
        </p:txBody>
      </p:sp>
      <p:sp>
        <p:nvSpPr>
          <p:cNvPr id="3076" name="AutoShape 7" descr="Z"/>
          <p:cNvSpPr>
            <a:spLocks noChangeAspect="1" noChangeArrowheads="1"/>
          </p:cNvSpPr>
          <p:nvPr/>
        </p:nvSpPr>
        <p:spPr bwMode="auto">
          <a:xfrm>
            <a:off x="3748088" y="2652713"/>
            <a:ext cx="16478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077" name="AutoShape 9" descr="Z"/>
          <p:cNvSpPr>
            <a:spLocks noChangeAspect="1" noChangeArrowheads="1"/>
          </p:cNvSpPr>
          <p:nvPr/>
        </p:nvSpPr>
        <p:spPr bwMode="auto">
          <a:xfrm>
            <a:off x="3748088" y="2652713"/>
            <a:ext cx="16478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078" name="AutoShape 11" descr="Z"/>
          <p:cNvSpPr>
            <a:spLocks noChangeAspect="1" noChangeArrowheads="1"/>
          </p:cNvSpPr>
          <p:nvPr/>
        </p:nvSpPr>
        <p:spPr bwMode="auto">
          <a:xfrm>
            <a:off x="3471863" y="2390775"/>
            <a:ext cx="2200275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079" name="AutoShape 13" descr="Z"/>
          <p:cNvSpPr>
            <a:spLocks noChangeAspect="1" noChangeArrowheads="1"/>
          </p:cNvSpPr>
          <p:nvPr/>
        </p:nvSpPr>
        <p:spPr bwMode="auto">
          <a:xfrm>
            <a:off x="3471863" y="2390775"/>
            <a:ext cx="2200275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080" name="AutoShape 15" descr="Z"/>
          <p:cNvSpPr>
            <a:spLocks noChangeAspect="1" noChangeArrowheads="1"/>
          </p:cNvSpPr>
          <p:nvPr/>
        </p:nvSpPr>
        <p:spPr bwMode="auto">
          <a:xfrm>
            <a:off x="155575" y="46038"/>
            <a:ext cx="2200275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pic>
        <p:nvPicPr>
          <p:cNvPr id="3081" name="Picture 19" descr="OPV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1584325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20" descr="agentura_cmy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404813"/>
            <a:ext cx="4538663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21" descr="EU-ESF-VERTICAL-COLOR_es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260350"/>
            <a:ext cx="1619250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4451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sk-SK" dirty="0"/>
              <a:t> </a:t>
            </a:r>
          </a:p>
          <a:p>
            <a:pPr lvl="0"/>
            <a:r>
              <a:rPr lang="sk-SK" sz="19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poskytovanie náhrad výdavkov pri  pracovných cestách, </a:t>
            </a:r>
          </a:p>
          <a:p>
            <a:pPr lvl="0"/>
            <a:r>
              <a:rPr lang="sk-SK" sz="19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pri dočasnom pridelení zamestnancov na výkon práce k inej osobe, </a:t>
            </a:r>
          </a:p>
          <a:p>
            <a:pPr lvl="0"/>
            <a:r>
              <a:rPr lang="sk-SK" sz="19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pri</a:t>
            </a:r>
            <a:r>
              <a:rPr lang="sk-SK" sz="19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vzniku  pracovného pomeru, </a:t>
            </a:r>
          </a:p>
          <a:p>
            <a:pPr lvl="0"/>
            <a:r>
              <a:rPr lang="sk-SK" sz="19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pri vyslaní do členského štátu EÚ, </a:t>
            </a:r>
          </a:p>
          <a:p>
            <a:pPr lvl="0"/>
            <a:r>
              <a:rPr lang="sk-SK" sz="19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pri výkone práce v zahraničí, </a:t>
            </a:r>
          </a:p>
          <a:p>
            <a:r>
              <a:rPr lang="sk-SK" sz="19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pri ceste do miesta pravidelného pracoviska a späť v súvislosti s mimoriadnym výkonom práce mimo rozvrhu pracovných </a:t>
            </a:r>
            <a:r>
              <a:rPr lang="sk-SK" sz="19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zmien.</a:t>
            </a:r>
          </a:p>
          <a:p>
            <a:endParaRPr lang="sk-SK" sz="19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sk-SK" sz="2000" dirty="0" smtClean="0">
                <a:hlinkClick r:id="rId3"/>
              </a:rPr>
              <a:t>Zákon o cestovných náhradách</a:t>
            </a:r>
            <a:endParaRPr lang="sk-SK" sz="2000" dirty="0" smtClean="0"/>
          </a:p>
          <a:p>
            <a:pPr>
              <a:buNone/>
            </a:pPr>
            <a:endParaRPr lang="sk-SK" sz="19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dirty="0"/>
              <a:t/>
            </a:r>
            <a:br>
              <a:rPr lang="sk-SK" sz="2000" dirty="0"/>
            </a:br>
            <a:r>
              <a:rPr lang="sk-SK" sz="20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Cestovné </a:t>
            </a:r>
            <a:r>
              <a:rPr lang="sk-SK" sz="20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náhrady  upravuje zákon  č. 283/2002  Z. z. o cestovných náhradách v znení neskorších predpisov. Predmetom tohto zákona, je:</a:t>
            </a:r>
            <a:br>
              <a:rPr lang="sk-SK" sz="20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</a:br>
            <a:endParaRPr lang="sk-SK" sz="20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041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sz="2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Stravné</a:t>
            </a:r>
            <a:endParaRPr lang="sk-SK" sz="2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endParaRPr lang="sk-SK" sz="2200" dirty="0"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sk-SK" sz="2200" dirty="0">
                <a:latin typeface="Arial" pitchFamily="34" charset="0"/>
                <a:cs typeface="Arial" pitchFamily="34" charset="0"/>
              </a:rPr>
              <a:t>Podľa zákona patrí zamestnancovi stravné za každý kalendárny deň pracovnej cesty.</a:t>
            </a:r>
          </a:p>
          <a:p>
            <a:pPr marL="45720" indent="0">
              <a:buNone/>
            </a:pPr>
            <a:r>
              <a:rPr lang="sk-SK" sz="2200" dirty="0">
                <a:latin typeface="Arial" pitchFamily="34" charset="0"/>
                <a:cs typeface="Arial" pitchFamily="34" charset="0"/>
              </a:rPr>
              <a:t>Suma stravného závisí  od času trvania pracovnej cesty v jednom kalendárnom dni, a to nasledovne (posledné platné opatrenie MPSV SR):</a:t>
            </a:r>
          </a:p>
          <a:p>
            <a:endParaRPr lang="sk-SK" sz="22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sk-SK" sz="22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pracovná cesta do 5 hodín -  stravné v hodnote 0 €,</a:t>
            </a:r>
          </a:p>
          <a:p>
            <a:pPr lvl="0"/>
            <a:r>
              <a:rPr lang="sk-SK" sz="22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pracovná cesta od 5 hod. až 12 hod. – stravné v hodnote 3,80 €, </a:t>
            </a:r>
          </a:p>
          <a:p>
            <a:pPr lvl="0"/>
            <a:r>
              <a:rPr lang="sk-SK" sz="22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pracovná cesta nad 12 hod. až 18 hod. – stravné v hodnote 5,70 €,</a:t>
            </a:r>
          </a:p>
          <a:p>
            <a:pPr lvl="0"/>
            <a:r>
              <a:rPr lang="sk-SK" sz="22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pracovná cesta nad 18 hod. – stravné v hodnote 8,80 €.</a:t>
            </a:r>
          </a:p>
          <a:p>
            <a:endParaRPr lang="sk-SK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0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Náhrady pri tuzemskej  pracovnej ceste</a:t>
            </a:r>
          </a:p>
        </p:txBody>
      </p:sp>
    </p:spTree>
    <p:extLst>
      <p:ext uri="{BB962C8B-B14F-4D97-AF65-F5344CB8AC3E}">
        <p14:creationId xmlns:p14="http://schemas.microsoft.com/office/powerpoint/2010/main" val="24642431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5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4707885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sk-SK" sz="1800" dirty="0">
                <a:latin typeface="Arial" pitchFamily="34" charset="0"/>
                <a:cs typeface="Arial" pitchFamily="34" charset="0"/>
              </a:rPr>
              <a:t>Suma tejto náhrady sa určuje v závislosti od toho, aký dopravný prostriedok zamestnanec pri pracovnej ceste použil. V prípade firemného vozila zamestnanec nemá nárok na preplatenie cestovných výdavkov. V prípade použitia prostriedkov hromadnej dopravy zamestnancovi patrí náhrada vo výške cestovného z predložených dokladov – cestovných lístkov.  </a:t>
            </a:r>
          </a:p>
          <a:p>
            <a:pPr marL="45720" indent="0">
              <a:buNone/>
            </a:pPr>
            <a:r>
              <a:rPr lang="sk-SK" sz="1800" dirty="0">
                <a:latin typeface="Arial" pitchFamily="34" charset="0"/>
                <a:cs typeface="Arial" pitchFamily="34" charset="0"/>
              </a:rPr>
              <a:t>V prípade použitia cestného motorového vozidla, ktoré nepatrí firme má zamestnanec nárok na:</a:t>
            </a:r>
          </a:p>
          <a:p>
            <a:pPr marL="45720" indent="0">
              <a:buNone/>
            </a:pPr>
            <a:r>
              <a:rPr lang="sk-SK" sz="18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lvl="0"/>
            <a:r>
              <a:rPr lang="sk-SK" sz="1800" u="sng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základnú náhradu</a:t>
            </a:r>
            <a:r>
              <a:rPr lang="sk-SK" sz="18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18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za každý 1 km jazdy počas  pracovnej cesty – tzv. paušál. </a:t>
            </a:r>
            <a:br>
              <a:rPr lang="sk-SK" sz="18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sk-SK" sz="18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Od 1. 4. 2009 podľa opatrenia MPSV SR je sadzba základnej náhrady takáto: </a:t>
            </a:r>
            <a:br>
              <a:rPr lang="sk-SK" sz="18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sk-SK" sz="18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0,05 € / 1 km za jednostopové vozidlo a 0,183 €/1 km za osobné motorové vozidlo. Základná  náhrada  zohľadňuje opotrebenie vozidla a všetky výdavky spojené  s prevádzkou vozidla  (oprava, údržba, výmena pneumatík, oleja  a pod.).</a:t>
            </a:r>
          </a:p>
          <a:p>
            <a:endParaRPr lang="sk-SK" sz="18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sk-SK" sz="1800" u="sng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náhradu za spotrebované pohonné látky (ďalej PHL)</a:t>
            </a:r>
            <a:r>
              <a:rPr lang="sk-SK" sz="18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 </a:t>
            </a:r>
          </a:p>
          <a:p>
            <a:endParaRPr lang="sk-SK" sz="1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0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Náhrada preukazných cestovných výdavkov</a:t>
            </a:r>
            <a:r>
              <a:rPr lang="sk-SK" sz="2800" dirty="0">
                <a:effectLst/>
              </a:rPr>
              <a:t/>
            </a:r>
            <a:br>
              <a:rPr lang="sk-SK" sz="2800" dirty="0">
                <a:effectLst/>
              </a:rPr>
            </a:b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460457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sz="1900" dirty="0" smtClean="0">
              <a:latin typeface="Arial" pitchFamily="34" charset="0"/>
              <a:cs typeface="Arial" pitchFamily="34" charset="0"/>
            </a:endParaRPr>
          </a:p>
          <a:p>
            <a:endParaRPr lang="sk-SK" sz="1900" dirty="0">
              <a:latin typeface="Arial" pitchFamily="34" charset="0"/>
              <a:cs typeface="Arial" pitchFamily="34" charset="0"/>
            </a:endParaRPr>
          </a:p>
          <a:p>
            <a:endParaRPr lang="sk-SK" sz="1900" dirty="0" smtClean="0">
              <a:latin typeface="Arial" pitchFamily="34" charset="0"/>
              <a:cs typeface="Arial" pitchFamily="34" charset="0"/>
            </a:endParaRPr>
          </a:p>
          <a:p>
            <a:r>
              <a:rPr lang="sk-SK" sz="19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Zamestnanec </a:t>
            </a:r>
            <a:r>
              <a:rPr lang="sk-SK" sz="19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má nárok na preplatenie výdavkov za ubytovanie len v tom prípade, keď mu zamestnávateľ nezabezpečí ubytovanie na náklady firmy. Výdavky za ubytovanie musí dokladovať. Ak sú v cene ubytovania zahrnuté výdavky osobného charakteru (napr. návšteva fitcentra, kozmetika, spotreba mini baru), tak sa celková hodnota za ubytovanie poníži o túto spotrebu. </a:t>
            </a:r>
          </a:p>
          <a:p>
            <a:endParaRPr lang="sk-SK" dirty="0"/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2200" dirty="0" smtClean="0">
                <a:latin typeface="Arial Black" pitchFamily="34" charset="0"/>
              </a:rPr>
              <a:t/>
            </a:r>
            <a:br>
              <a:rPr lang="sk-SK" sz="2200" dirty="0" smtClean="0">
                <a:latin typeface="Arial Black" pitchFamily="34" charset="0"/>
              </a:rPr>
            </a:br>
            <a:r>
              <a:rPr lang="sk-SK" sz="2200" dirty="0">
                <a:latin typeface="Arial Black" pitchFamily="34" charset="0"/>
              </a:rPr>
              <a:t/>
            </a:r>
            <a:br>
              <a:rPr lang="sk-SK" sz="2200" dirty="0">
                <a:latin typeface="Arial Black" pitchFamily="34" charset="0"/>
              </a:rPr>
            </a:br>
            <a:r>
              <a:rPr lang="sk-SK" sz="22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Náhrada </a:t>
            </a:r>
            <a:r>
              <a:rPr lang="sk-SK" sz="22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preukázaných  výdavkov za ubytovanie</a:t>
            </a:r>
            <a:r>
              <a:rPr lang="sk-SK" sz="2200" dirty="0">
                <a:latin typeface="Arial Black" pitchFamily="34" charset="0"/>
              </a:rPr>
              <a:t/>
            </a:r>
            <a:br>
              <a:rPr lang="sk-SK" sz="2200" dirty="0">
                <a:latin typeface="Arial Black" pitchFamily="34" charset="0"/>
              </a:rPr>
            </a:br>
            <a:r>
              <a:rPr lang="sk-SK" sz="2400" dirty="0">
                <a:effectLst/>
              </a:rPr>
              <a:t> </a:t>
            </a:r>
            <a:br>
              <a:rPr lang="sk-SK" sz="2400" dirty="0">
                <a:effectLst/>
              </a:rPr>
            </a:b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971148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sk-SK" sz="1900" dirty="0" smtClean="0"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endParaRPr lang="sk-SK" sz="1900" dirty="0"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sk-SK" sz="1900" dirty="0" smtClean="0">
                <a:latin typeface="Arial" pitchFamily="34" charset="0"/>
                <a:cs typeface="Arial" pitchFamily="34" charset="0"/>
              </a:rPr>
              <a:t>Pri </a:t>
            </a:r>
            <a:r>
              <a:rPr lang="sk-SK" sz="1900" dirty="0">
                <a:latin typeface="Arial" pitchFamily="34" charset="0"/>
                <a:cs typeface="Arial" pitchFamily="34" charset="0"/>
              </a:rPr>
              <a:t>pracovných cestách často vznikajú zamestnancom aj ďalšie, vedľajšie výdavky, ktoré sú vynakladané v súvislosti s výkonom práce/plnením úloh. Patria tu napr.:</a:t>
            </a:r>
          </a:p>
          <a:p>
            <a:pPr lvl="0"/>
            <a:r>
              <a:rPr lang="sk-SK" sz="19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poplatky za telefón, fax, </a:t>
            </a:r>
          </a:p>
          <a:p>
            <a:pPr lvl="0"/>
            <a:r>
              <a:rPr lang="sk-SK" sz="19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poplatky za použitie diaľnice,</a:t>
            </a:r>
          </a:p>
          <a:p>
            <a:pPr lvl="0"/>
            <a:r>
              <a:rPr lang="sk-SK" sz="19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parkovné,</a:t>
            </a:r>
          </a:p>
          <a:p>
            <a:pPr lvl="0"/>
            <a:r>
              <a:rPr lang="sk-SK" sz="19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vstupné na výstavy, veľtrhy, konferencie,</a:t>
            </a:r>
          </a:p>
          <a:p>
            <a:pPr lvl="0"/>
            <a:r>
              <a:rPr lang="sk-SK" sz="19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 iné.</a:t>
            </a:r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292894"/>
          </a:xfrm>
        </p:spPr>
        <p:txBody>
          <a:bodyPr>
            <a:noAutofit/>
          </a:bodyPr>
          <a:lstStyle/>
          <a:p>
            <a:r>
              <a:rPr lang="sk-SK" sz="20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Náhrada preukázaných potrebných vedľajších výdavkov</a:t>
            </a:r>
            <a:r>
              <a:rPr lang="sk-SK" sz="2800" dirty="0">
                <a:effectLst/>
              </a:rPr>
              <a:t/>
            </a:r>
            <a:br>
              <a:rPr lang="sk-SK" sz="2800" dirty="0">
                <a:effectLst/>
              </a:rPr>
            </a:b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4225253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32859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sk-SK" sz="1900" dirty="0">
                <a:latin typeface="Arial" pitchFamily="34" charset="0"/>
                <a:cs typeface="Arial" pitchFamily="34" charset="0"/>
              </a:rPr>
              <a:t>Zahraničná pracovná cesta začína prechodom hraníc SR tam a končí prechodom hraníc SR nazad. Zahraničnou pracovnou cestou je aj pracovná cesta, ktorá začína a končí mimo územia Slovenska. Zamestnanec má pri zahraničnej pracovnej ceste nárok na také cestovné náhrady ako aj pri tuzemskej pracovnej ceste a navyše má nárok na:</a:t>
            </a:r>
          </a:p>
          <a:p>
            <a:pPr marL="109728" indent="0">
              <a:buNone/>
            </a:pPr>
            <a:endParaRPr lang="sk-SK" sz="19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sk-SK" sz="19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náhradu výdavkov za poistenie nevyhnutných  liečebných nákladov v zahraničí,</a:t>
            </a:r>
          </a:p>
          <a:p>
            <a:pPr lvl="0"/>
            <a:r>
              <a:rPr lang="sk-SK" sz="19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náhradu výdavkov za povinné očkovanie alebo odporúčané očkovanie,</a:t>
            </a:r>
          </a:p>
          <a:p>
            <a:pPr lvl="0"/>
            <a:r>
              <a:rPr lang="sk-SK" sz="19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vreckové</a:t>
            </a:r>
            <a:r>
              <a:rPr lang="sk-SK" sz="19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endParaRPr lang="sk-SK" sz="1900" dirty="0" smtClean="0">
              <a:latin typeface="Arial" pitchFamily="34" charset="0"/>
              <a:cs typeface="Arial" pitchFamily="34" charset="0"/>
            </a:endParaRPr>
          </a:p>
          <a:p>
            <a:pPr marL="109728" lvl="0" indent="0">
              <a:buNone/>
            </a:pPr>
            <a:r>
              <a:rPr lang="sk-SK" sz="1900" dirty="0" smtClean="0">
                <a:latin typeface="Arial" pitchFamily="34" charset="0"/>
                <a:cs typeface="Arial" pitchFamily="34" charset="0"/>
                <a:hlinkClick r:id="rId3"/>
              </a:rPr>
              <a:t>Sadzba stravného pri zahraničných pracovných </a:t>
            </a:r>
            <a:r>
              <a:rPr lang="sk-SK" sz="1900" dirty="0" smtClean="0">
                <a:latin typeface="Arial" pitchFamily="34" charset="0"/>
                <a:cs typeface="Arial" pitchFamily="34" charset="0"/>
                <a:hlinkClick r:id="rId3"/>
              </a:rPr>
              <a:t>cestách</a:t>
            </a:r>
            <a:endParaRPr lang="sk-SK" sz="1900" dirty="0" smtClean="0">
              <a:latin typeface="Arial" pitchFamily="34" charset="0"/>
              <a:cs typeface="Arial" pitchFamily="34" charset="0"/>
            </a:endParaRPr>
          </a:p>
          <a:p>
            <a:pPr marL="109728" lvl="0" indent="0">
              <a:buNone/>
            </a:pPr>
            <a:r>
              <a:rPr lang="sk-SK" sz="1900" dirty="0" smtClean="0">
                <a:latin typeface="Arial" pitchFamily="34" charset="0"/>
                <a:cs typeface="Arial" pitchFamily="34" charset="0"/>
              </a:rPr>
              <a:t> Riešený príklad na zahraničnú pracovnú cestu:</a:t>
            </a:r>
            <a:endParaRPr lang="sk-SK" sz="1900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sk-SK" sz="1900" u="sng" dirty="0" smtClean="0">
                <a:latin typeface="Arial" pitchFamily="34" charset="0"/>
                <a:cs typeface="Arial" pitchFamily="34" charset="0"/>
                <a:hlinkClick r:id="rId4" action="ppaction://hlinkfile"/>
              </a:rPr>
              <a:t>Zahraničná pracovná cesta zamestnanca vykonaná na     </a:t>
            </a:r>
          </a:p>
          <a:p>
            <a:pPr marL="109728" indent="0">
              <a:buNone/>
            </a:pPr>
            <a:r>
              <a:rPr lang="sk-SK" sz="1900" u="sng" dirty="0" smtClean="0">
                <a:latin typeface="Arial" pitchFamily="34" charset="0"/>
                <a:cs typeface="Arial" pitchFamily="34" charset="0"/>
                <a:hlinkClick r:id="rId4" action="ppaction://hlinkfile"/>
              </a:rPr>
              <a:t>vlastnom motorovom </a:t>
            </a:r>
            <a:r>
              <a:rPr lang="sk-SK" sz="1900" u="sng" dirty="0" err="1" smtClean="0">
                <a:latin typeface="Arial" pitchFamily="34" charset="0"/>
                <a:cs typeface="Arial" pitchFamily="34" charset="0"/>
                <a:hlinkClick r:id="rId4" action="ppaction://hlinkfile"/>
              </a:rPr>
              <a:t>vozidle.docx</a:t>
            </a:r>
            <a:endParaRPr lang="sk-SK" sz="19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0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Náhrady pri zahraničnej pracovnej ceste</a:t>
            </a:r>
            <a:r>
              <a:rPr lang="sk-SK" sz="2400" dirty="0">
                <a:solidFill>
                  <a:schemeClr val="bg2">
                    <a:lumMod val="50000"/>
                  </a:schemeClr>
                </a:solidFill>
                <a:effectLst/>
              </a:rPr>
              <a:t/>
            </a:r>
            <a:br>
              <a:rPr lang="sk-SK" sz="2400" dirty="0">
                <a:solidFill>
                  <a:schemeClr val="bg2">
                    <a:lumMod val="50000"/>
                  </a:schemeClr>
                </a:solidFill>
                <a:effectLst/>
              </a:rPr>
            </a:br>
            <a:endParaRPr lang="sk-SK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767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Zamestnávateľ vysiela zamestnanca na pracovnú cestu po vzájomnej dohode so zamestnancom, pričom mu písomne určí účel, miesto výkonu, miesto začiatku a ukončenia a čas trvania pracovnej cesty, spôsob dopravy a ďalšie podmienky pracovnej cesty. </a:t>
            </a:r>
          </a:p>
          <a:p>
            <a:r>
              <a:rPr lang="sk-SK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Zamestnanec po zrealizovaní pracovnej cesty je povinný predložiť zamestnávateľovi všetky doklady potrebné pre jej vyúčtovanie a vrátiť nespotrebovaný  preddavok.</a:t>
            </a:r>
          </a:p>
          <a:p>
            <a:r>
              <a:rPr lang="sk-SK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Má na to 10 pracovných dní od skončenia pracovnej cesty alebo lehotu dohodnutú v kolektívnej zmluve so zamestnávateľom či určenú zamestnávateľom vo vnútroorganizačnom predpise. </a:t>
            </a:r>
          </a:p>
          <a:p>
            <a:r>
              <a:rPr lang="sk-SK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Zamestnávateľ je povinný do 10 pracovných dní odo dňa predloženia dokladov vykonať vyúčtovanie pracovnej cesty a preplatiť cestovné výdavky. Ak je v kolektívnej zmluve alebo vo vnútroorganizačnom predpise uvedená dlhšia lehota, tak potom v tejto lehote</a:t>
            </a:r>
            <a:r>
              <a:rPr lang="sk-SK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109728" indent="0">
              <a:buNone/>
            </a:pPr>
            <a:r>
              <a:rPr lang="sk-SK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sk-SK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2" action="ppaction://hlinkfile"/>
              </a:rPr>
              <a:t>Príklad </a:t>
            </a:r>
            <a:r>
              <a:rPr lang="sk-SK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2" action="ppaction://hlinkfile"/>
              </a:rPr>
              <a:t>na </a:t>
            </a:r>
            <a:r>
              <a:rPr lang="sk-SK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2" action="ppaction://hlinkfile"/>
              </a:rPr>
              <a:t>riešenie.docx</a:t>
            </a:r>
            <a:endParaRPr lang="sk-SK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sk-SK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sk-SK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3" action="ppaction://hlinkfile"/>
              </a:rPr>
              <a:t>tabuľka č. 1.xls</a:t>
            </a:r>
            <a:endParaRPr lang="sk-SK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0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Cestovný príkaz</a:t>
            </a:r>
            <a:br>
              <a:rPr lang="sk-SK" sz="20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</a:br>
            <a:endParaRPr lang="sk-SK" sz="20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148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al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134</Words>
  <Application>Microsoft Office PowerPoint</Application>
  <PresentationFormat>Prezentácia na obrazovke (4:3)</PresentationFormat>
  <Paragraphs>79</Paragraphs>
  <Slides>8</Slides>
  <Notes>5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Hala</vt:lpstr>
      <vt:lpstr>Cestovné náhrady</vt:lpstr>
      <vt:lpstr>  Cestovné náhrady  upravuje zákon  č. 283/2002  Z. z. o cestovných náhradách v znení neskorších predpisov. Predmetom tohto zákona, je: </vt:lpstr>
      <vt:lpstr>Náhrady pri tuzemskej  pracovnej ceste</vt:lpstr>
      <vt:lpstr>Náhrada preukazných cestovných výdavkov </vt:lpstr>
      <vt:lpstr>  Náhrada preukázaných  výdavkov za ubytovanie   </vt:lpstr>
      <vt:lpstr>Náhrada preukázaných potrebných vedľajších výdavkov </vt:lpstr>
      <vt:lpstr>Náhrady pri zahraničnej pracovnej ceste </vt:lpstr>
      <vt:lpstr>Cestovný príkaz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Cestovné náhrady</dc:title>
  <dc:creator>Uzivatel</dc:creator>
  <cp:lastModifiedBy>Uzivatel</cp:lastModifiedBy>
  <cp:revision>11</cp:revision>
  <dcterms:created xsi:type="dcterms:W3CDTF">2012-06-14T16:22:11Z</dcterms:created>
  <dcterms:modified xsi:type="dcterms:W3CDTF">2012-10-04T14:11:00Z</dcterms:modified>
</cp:coreProperties>
</file>